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3" r:id="rId11"/>
    <p:sldId id="269" r:id="rId12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4C94B-24B9-4D55-8263-E2B06DD2A67E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E08FE-E0AB-447E-B44E-05B0BA21045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25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5B4229-C980-470A-BB2C-604E1E9982BD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8AEC9D-E4DD-4F7F-9479-1CA82C3838A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econdary.oslis.org/cite-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est.eb.com/images/144_1536319" TargetMode="External"/><Relationship Id="rId2" Type="http://schemas.openxmlformats.org/officeDocument/2006/relationships/hyperlink" Target="http://quest.eb.com/images/137_33198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rku.ca/tutorial/academic_integrity/plagdef.html" TargetMode="External"/><Relationship Id="rId4" Type="http://schemas.openxmlformats.org/officeDocument/2006/relationships/hyperlink" Target="http://quest.eb.com/images/144_153947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acadiau.ca/sites/default/files/library/tutorials/plagiaris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3282316" cy="1472184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Plagiarism</a:t>
            </a:r>
            <a:br>
              <a:rPr lang="en-US" dirty="0" smtClean="0"/>
            </a:br>
            <a:r>
              <a:rPr lang="en-US" dirty="0" smtClean="0"/>
              <a:t>Workshop</a:t>
            </a:r>
            <a:endParaRPr lang="en-CA" dirty="0"/>
          </a:p>
        </p:txBody>
      </p:sp>
      <p:pic>
        <p:nvPicPr>
          <p:cNvPr id="6" name="Picture 5" descr="Thieving Bab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928670"/>
            <a:ext cx="3163824" cy="523399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your work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1"/>
          <a:ext cx="7499350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70252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Look</a:t>
                      </a:r>
                      <a:r>
                        <a:rPr lang="en-CA" sz="2400" baseline="0" dirty="0" smtClean="0"/>
                        <a:t> for         </a:t>
                      </a:r>
                      <a:r>
                        <a:rPr lang="en-US" sz="4400" b="1" dirty="0" smtClean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en-CA" sz="4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Look for             </a:t>
                      </a:r>
                      <a:r>
                        <a:rPr lang="en-CA" sz="44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CA" sz="4400" dirty="0"/>
                    </a:p>
                  </a:txBody>
                  <a:tcPr/>
                </a:tc>
              </a:tr>
              <a:tr h="8483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Use of a </a:t>
                      </a:r>
                      <a:r>
                        <a:rPr lang="en-CA" sz="2400" b="1" dirty="0" smtClean="0"/>
                        <a:t>direct quotation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en-CA" sz="2400" dirty="0" smtClean="0"/>
                        <a:t>Copying </a:t>
                      </a:r>
                      <a:endParaRPr lang="en-CA" sz="2400" dirty="0"/>
                    </a:p>
                  </a:txBody>
                  <a:tcPr/>
                </a:tc>
              </a:tr>
              <a:tr h="1095944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Use of a </a:t>
                      </a:r>
                      <a:r>
                        <a:rPr lang="en-CA" sz="2400" b="1" dirty="0" smtClean="0"/>
                        <a:t>paraphrase</a:t>
                      </a:r>
                      <a:r>
                        <a:rPr lang="en-CA" sz="2400" dirty="0" smtClean="0"/>
                        <a:t> that is clearly acknowledged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Paraphrasing without acknowledgement</a:t>
                      </a:r>
                    </a:p>
                    <a:p>
                      <a:endParaRPr lang="en-CA" sz="2400" dirty="0"/>
                    </a:p>
                  </a:txBody>
                  <a:tcPr/>
                </a:tc>
              </a:tr>
              <a:tr h="10959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Use of </a:t>
                      </a:r>
                      <a:r>
                        <a:rPr lang="en-CA" sz="2400" b="1" dirty="0" smtClean="0"/>
                        <a:t>citations within the text</a:t>
                      </a:r>
                      <a:r>
                        <a:rPr lang="en-CA" sz="2400" dirty="0" smtClean="0"/>
                        <a:t> (aka “embedded citations”)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Using an idea or information without acknowledgement</a:t>
                      </a:r>
                      <a:r>
                        <a:rPr lang="en-CA" sz="2400" baseline="0" dirty="0" smtClean="0"/>
                        <a:t> </a:t>
                      </a:r>
                      <a:endParaRPr lang="en-CA" sz="2400" dirty="0" smtClean="0"/>
                    </a:p>
                  </a:txBody>
                  <a:tcPr/>
                </a:tc>
              </a:tr>
              <a:tr h="1095944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Making up references to non-existent articles</a:t>
                      </a:r>
                    </a:p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Tool to create citations/references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Nicknamed, “</a:t>
            </a:r>
            <a:r>
              <a:rPr lang="en-CA" dirty="0" smtClean="0">
                <a:hlinkClick r:id="rId2"/>
              </a:rPr>
              <a:t>Citation Maker</a:t>
            </a:r>
            <a:r>
              <a:rPr lang="en-CA" dirty="0" smtClean="0"/>
              <a:t>”</a:t>
            </a:r>
          </a:p>
          <a:p>
            <a:pPr marL="82296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3943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What’s my name?</a:t>
            </a:r>
            <a:endParaRPr lang="en-CA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Mrs. McVeigh</a:t>
            </a:r>
          </a:p>
          <a:p>
            <a:pPr marL="514350" indent="-514350">
              <a:buFont typeface="+mj-lt"/>
              <a:buAutoNum type="alphaLcParenR"/>
            </a:pPr>
            <a:endParaRPr lang="en-US" sz="54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Ms. Farrell</a:t>
            </a:r>
          </a:p>
          <a:p>
            <a:pPr marL="514350" indent="-514350">
              <a:buFont typeface="+mj-lt"/>
              <a:buAutoNum type="alphaLcParenR"/>
            </a:pPr>
            <a:endParaRPr lang="en-US" sz="54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Ms. </a:t>
            </a:r>
            <a:r>
              <a:rPr lang="en-US" sz="5400" dirty="0" err="1" smtClean="0"/>
              <a:t>Podgorska</a:t>
            </a:r>
            <a:endParaRPr lang="en-C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Who are we?</a:t>
            </a:r>
            <a:endParaRPr lang="en-CA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Monster 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85926"/>
            <a:ext cx="7215238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We are…</a:t>
            </a:r>
            <a:endParaRPr lang="en-CA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382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Your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Allies </a:t>
            </a:r>
            <a:r>
              <a:rPr lang="en-US" sz="5400" dirty="0" smtClean="0"/>
              <a:t>in learning</a:t>
            </a:r>
            <a:endParaRPr lang="en-CA" sz="5400" dirty="0"/>
          </a:p>
        </p:txBody>
      </p:sp>
      <p:pic>
        <p:nvPicPr>
          <p:cNvPr id="4" name="Picture 3" descr="harry du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000372"/>
            <a:ext cx="4876800" cy="31882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Why are we doing this workshop?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Because we are mean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Because we had to do it, so you have to do it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/>
              <a:t>So that you are successful</a:t>
            </a:r>
            <a:endParaRPr lang="en-CA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“academic integrity”?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en-US" sz="3200" dirty="0" smtClean="0"/>
          </a:p>
          <a:p>
            <a:pPr lvl="1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INTEGRITY </a:t>
            </a:r>
            <a:r>
              <a:rPr lang="en-US" sz="3200" dirty="0" smtClean="0"/>
              <a:t>=</a:t>
            </a:r>
          </a:p>
          <a:p>
            <a:pPr lvl="1"/>
            <a:endParaRPr lang="en-US" sz="3200" dirty="0" smtClean="0"/>
          </a:p>
          <a:p>
            <a:pPr lvl="5"/>
            <a:r>
              <a:rPr lang="en-US" sz="3600" dirty="0" smtClean="0"/>
              <a:t>honesty, being honest</a:t>
            </a:r>
          </a:p>
          <a:p>
            <a:pPr lvl="5"/>
            <a:endParaRPr lang="en-US" sz="3600" dirty="0" smtClean="0"/>
          </a:p>
          <a:p>
            <a:pPr lvl="5"/>
            <a:r>
              <a:rPr lang="en-US" sz="3600" dirty="0" smtClean="0"/>
              <a:t>having strong moral principles</a:t>
            </a:r>
          </a:p>
          <a:p>
            <a:pPr lvl="1"/>
            <a:endParaRPr lang="en-US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York U</a:t>
            </a:r>
            <a:r>
              <a:rPr lang="en-US" dirty="0" smtClean="0"/>
              <a:t>: Plagiarism is representing someone else's ideas, writing or other intellectual property as your own, and is [a] form of academic dishonesty.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i="1" dirty="0" smtClean="0"/>
              <a:t>Eastern Uganda.</a:t>
            </a:r>
            <a:r>
              <a:rPr lang="en-CA" dirty="0" smtClean="0"/>
              <a:t> Photography. </a:t>
            </a:r>
            <a:r>
              <a:rPr lang="en-CA" i="1" dirty="0" err="1" smtClean="0"/>
              <a:t>Encyclopædia</a:t>
            </a:r>
            <a:r>
              <a:rPr lang="en-CA" i="1" dirty="0" smtClean="0"/>
              <a:t> Britannica Image Quest.</a:t>
            </a:r>
            <a:r>
              <a:rPr lang="en-CA" dirty="0" smtClean="0"/>
              <a:t> Web. 25 Sep 2012. </a:t>
            </a:r>
            <a:r>
              <a:rPr lang="en-CA" dirty="0" smtClean="0">
                <a:hlinkClick r:id="rId2"/>
              </a:rPr>
              <a:t>http://quest.eb.com/images/137_3319889</a:t>
            </a:r>
            <a:endParaRPr lang="en-CA" dirty="0" smtClean="0"/>
          </a:p>
          <a:p>
            <a:endParaRPr lang="en-CA" dirty="0" smtClean="0"/>
          </a:p>
          <a:p>
            <a:r>
              <a:rPr lang="en-US" i="1" dirty="0"/>
              <a:t>HARRY POTTER AND THE PRISONER OF AZKABAN (2004).</a:t>
            </a:r>
            <a:r>
              <a:rPr lang="en-US" dirty="0"/>
              <a:t> Photography. </a:t>
            </a:r>
            <a:r>
              <a:rPr lang="en-US" i="1" dirty="0" err="1"/>
              <a:t>Encyclopædia</a:t>
            </a:r>
            <a:r>
              <a:rPr lang="en-US" i="1" dirty="0"/>
              <a:t> Britannica Image Quest.</a:t>
            </a:r>
            <a:r>
              <a:rPr lang="en-US" dirty="0"/>
              <a:t> Web. 17 Sep 2012.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quest.eb.com/images/144_1536319</a:t>
            </a:r>
            <a:endParaRPr lang="en-US" dirty="0" smtClean="0"/>
          </a:p>
          <a:p>
            <a:endParaRPr lang="en-US" dirty="0"/>
          </a:p>
          <a:p>
            <a:r>
              <a:rPr lang="en-US" i="1" dirty="0"/>
              <a:t>HARRY POTTER AND THE CHAMBER OF SECRETS (2002).</a:t>
            </a:r>
            <a:r>
              <a:rPr lang="en-US" dirty="0"/>
              <a:t> Photography. </a:t>
            </a:r>
            <a:r>
              <a:rPr lang="en-US" i="1" dirty="0" err="1"/>
              <a:t>Encyclopædia</a:t>
            </a:r>
            <a:r>
              <a:rPr lang="en-US" i="1" dirty="0"/>
              <a:t> Britannica Image Quest.</a:t>
            </a:r>
            <a:r>
              <a:rPr lang="en-US" dirty="0"/>
              <a:t> Web. 17 Sep 2012.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quest.eb.com/images/144_1539475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"The Academic Integrity Tutorial." </a:t>
            </a:r>
            <a:r>
              <a:rPr lang="en-US" i="1" dirty="0" smtClean="0"/>
              <a:t>York University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26 Aug. 2012. Web. 4 Oct. 2012. </a:t>
            </a:r>
            <a:r>
              <a:rPr lang="en-US" dirty="0" smtClean="0">
                <a:hlinkClick r:id="rId5"/>
              </a:rPr>
              <a:t>http://www.yorku.ca/tutorial/academic_integrity/plagdef.html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hlinkClick r:id="rId2"/>
              </a:rPr>
              <a:t>You Quote It, You Note It</a:t>
            </a:r>
            <a:endParaRPr lang="en-US" sz="4000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You Quote It, You Note It</a:t>
            </a:r>
            <a:r>
              <a:rPr lang="en-US" dirty="0" smtClean="0"/>
              <a:t>. Vaughan Memorial Library,  Acadia University, 2008. Web. 4 Oct. 2012. </a:t>
            </a:r>
            <a:r>
              <a:rPr lang="en-US" dirty="0">
                <a:hlinkClick r:id="rId2"/>
              </a:rPr>
              <a:t>http://library.acadiau.ca/sites/default/files/library/tutorials/plagiarism/</a:t>
            </a:r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299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Gill Sans MT</vt:lpstr>
      <vt:lpstr>Verdana</vt:lpstr>
      <vt:lpstr>Wingdings</vt:lpstr>
      <vt:lpstr>Wingdings 2</vt:lpstr>
      <vt:lpstr>Solstice</vt:lpstr>
      <vt:lpstr>Plagiarism Workshop</vt:lpstr>
      <vt:lpstr>What’s my name?</vt:lpstr>
      <vt:lpstr>Who are we?</vt:lpstr>
      <vt:lpstr>We are…</vt:lpstr>
      <vt:lpstr>Why are we doing this workshop?</vt:lpstr>
      <vt:lpstr>What is “academic integrity”?</vt:lpstr>
      <vt:lpstr>What is plagiarism?</vt:lpstr>
      <vt:lpstr>Works Cited</vt:lpstr>
      <vt:lpstr>Tutorial</vt:lpstr>
      <vt:lpstr>In your work</vt:lpstr>
      <vt:lpstr>Tool to create citations/references</vt:lpstr>
    </vt:vector>
  </TitlesOfParts>
  <Company>Peel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Peel District School Board</dc:creator>
  <cp:lastModifiedBy>McVeigh, Barbara</cp:lastModifiedBy>
  <cp:revision>41</cp:revision>
  <dcterms:created xsi:type="dcterms:W3CDTF">2012-09-21T15:19:27Z</dcterms:created>
  <dcterms:modified xsi:type="dcterms:W3CDTF">2016-02-08T19:43:10Z</dcterms:modified>
</cp:coreProperties>
</file>